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5143500" cx="9144000"/>
  <p:notesSz cx="6858000" cy="9144000"/>
  <p:embeddedFontLst>
    <p:embeddedFont>
      <p:font typeface="Roboto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Roboto-italic.fntdata"/><Relationship Id="rId50" Type="http://schemas.openxmlformats.org/officeDocument/2006/relationships/slide" Target="slides/slide45.xml"/><Relationship Id="rId94" Type="http://schemas.openxmlformats.org/officeDocument/2006/relationships/font" Target="fonts/Roboto-bold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Roboto-regular.fntdata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00674b4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800674b4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00674b46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00674b46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00674b46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00674b46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00674b46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00674b46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00674b46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00674b46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00674b46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00674b46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00674b46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00674b46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00674b46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00674b46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00674b46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00674b46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00674b46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00674b46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00674b46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00674b46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00674b46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00674b4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00674b46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00674b46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00674b46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00674b46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00674b46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00674b46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00674b46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00674b46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00674b46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800674b46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00674b46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00674b46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00674b46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00674b46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00711d6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00711d6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00674b46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00674b46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00674b46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00674b46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00674b46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800674b4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00674b46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800674b46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00674b469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00674b46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00674b46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00674b46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00674b469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00674b469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00674b46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00674b46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00674b46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800674b46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30510f85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30510f85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30510f85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f30510f85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00674b46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00674b46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00674b46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800674b46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00674b46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00674b4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00674b46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00674b46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00674b46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00674b46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00674b46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00674b46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00674b46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00674b46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362b89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f362b89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30510f85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f30510f85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f362b897b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f362b897b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30510f8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f30510f8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362b897b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362b897b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f362b897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f362b897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00674b46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00674b46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f362b897b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f362b897b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362b897b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362b897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00674b46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00674b46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800674b46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800674b46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00674b46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800674b46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00674b469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800674b46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00674b46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800674b46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800674b469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800674b46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800674b46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800674b46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00674b469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800674b469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800674b46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800674b46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800674b469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800674b469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800674b46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800674b46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00674b46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800674b46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00674b46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00674b46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800674b46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800674b46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00674b469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800674b46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800674b469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800674b469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00674b469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800674b46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00674b469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00674b46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800674b46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800674b46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00674b46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00674b46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800674b46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800674b46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800674b46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800674b46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800674b46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800674b46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00674b46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800674b46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00674b469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800674b469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00674b469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800674b469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00674b46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800674b46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800674b469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800674b469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800674b469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800674b46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800674b469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800674b46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00674b46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00674b46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800674b46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800674b46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00674b46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800674b46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800674b46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800674b46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00674b469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800674b469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800674b469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800674b469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800674b469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800674b469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800674b469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800674b469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00674b469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800674b469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00674b46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00674b46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5400" y="1571150"/>
            <a:ext cx="8520600" cy="10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Java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311700" y="438275"/>
            <a:ext cx="8520600" cy="4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It supports the dynamic loading of classes. It means classes are loaded on demand.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supports dynamic compilation.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support automatic memory management (garbage collection).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Interpreted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In programming languages, programs use either the compiler or an interpreter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But, Java uses both a compiler and an interpreter. 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Java programs are compiled to generate bytecode files then JVM interprets the bytecode file during execution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Architecture</a:t>
            </a:r>
            <a:endParaRPr/>
          </a:p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450" y="1240400"/>
            <a:ext cx="6096000" cy="33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725" y="549325"/>
            <a:ext cx="519112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body"/>
          </p:nvPr>
        </p:nvSpPr>
        <p:spPr>
          <a:xfrm>
            <a:off x="311700" y="529225"/>
            <a:ext cx="8520600" cy="40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Components of Java Architecture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Virtual Machine (JVM)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JVM is an abstract machine that provides the environment in which Java bytecode is executed.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Runtime Environment (JRE)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provides an environment in which Java programs are executed. JRE takes our Java code, integrates it with the required libraries, and then starts the JVM to execute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 Development Kit (JDK)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is a software development environment used in the development of Java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Java Development Kit holds JRE, a compiler, class loader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311700" y="24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Java Program</a:t>
            </a:r>
            <a:endParaRPr/>
          </a:p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public class HelloWorld {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public static void main(String[] args) {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System.out.println("Hello World");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program</a:t>
            </a:r>
            <a:endParaRPr/>
          </a:p>
        </p:txBody>
      </p:sp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Class declaration: </a:t>
            </a:r>
            <a:r>
              <a:rPr lang="en" sz="1800"/>
              <a:t>public class HelloWorl</a:t>
            </a:r>
            <a:r>
              <a:rPr lang="en"/>
              <a:t>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HelloWorld is our className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Keyword ‘class’ is used to declare  a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Keyword ‘public’ is used to determine the class is accessible from anywhere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 containing main method should be public as it needs to be accessed from JVM.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Main method: public static void main(String[] args)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main is our method 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Keyword ‘static’ is used to access the main method without object creation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Keyword ‘void’ mean the the method will not return anything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‘String[] args’ means main method argument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Print statement: System.out.println()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  is  static variable of type PrintStream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System class contains several useful class fields and methods for standard input, output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a Java Program</a:t>
            </a:r>
            <a:endParaRPr/>
          </a:p>
        </p:txBody>
      </p:sp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Compile: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the  terminal and navigate to the  folder where java code is written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 the following command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javac HelloWorld.java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Executing the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 the following command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Java HelloWorld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in Java</a:t>
            </a:r>
            <a:endParaRPr/>
          </a:p>
        </p:txBody>
      </p:sp>
      <p:sp>
        <p:nvSpPr>
          <p:cNvPr id="141" name="Google Shape;14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Primitive Data 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Non primitive Data Types ( Reference Data types)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Primitive data type</a:t>
            </a:r>
            <a:endParaRPr/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67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3"/>
            <a:ext cx="9144000" cy="380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primitive data type</a:t>
            </a:r>
            <a:endParaRPr/>
          </a:p>
        </p:txBody>
      </p:sp>
      <p:sp>
        <p:nvSpPr>
          <p:cNvPr id="154" name="Google Shape;15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738E"/>
              </a:buClr>
              <a:buSzPts val="1800"/>
              <a:buChar char="●"/>
            </a:pPr>
            <a:r>
              <a:rPr lang="en">
                <a:solidFill>
                  <a:srgbClr val="61738E"/>
                </a:solidFill>
                <a:highlight>
                  <a:srgbClr val="FAFBFC"/>
                </a:highlight>
              </a:rPr>
              <a:t>Non-primitive data types can be created or modified by programmers.</a:t>
            </a:r>
            <a:endParaRPr>
              <a:solidFill>
                <a:srgbClr val="61738E"/>
              </a:solidFill>
              <a:highlight>
                <a:srgbClr val="FAFBF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738E"/>
              </a:buClr>
              <a:buSzPts val="1800"/>
              <a:buChar char="●"/>
            </a:pPr>
            <a:r>
              <a:rPr lang="en">
                <a:solidFill>
                  <a:srgbClr val="61738E"/>
                </a:solidFill>
                <a:highlight>
                  <a:srgbClr val="FAFBFC"/>
                </a:highlight>
              </a:rPr>
              <a:t>All Classes in Java are non-primitive data types</a:t>
            </a:r>
            <a:endParaRPr>
              <a:solidFill>
                <a:srgbClr val="61738E"/>
              </a:solidFill>
              <a:highlight>
                <a:srgbClr val="FAFBFC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38E"/>
                </a:solidFill>
                <a:highlight>
                  <a:srgbClr val="FAFBFC"/>
                </a:highlight>
              </a:rPr>
              <a:t>There are four types of Non-Primitive data types in Java</a:t>
            </a:r>
            <a:endParaRPr>
              <a:solidFill>
                <a:srgbClr val="61738E"/>
              </a:solidFill>
              <a:highlight>
                <a:srgbClr val="FAFBFC"/>
              </a:highlight>
            </a:endParaRPr>
          </a:p>
          <a:p>
            <a:pPr indent="-342900" lvl="0" marL="457200" rtl="0" algn="l">
              <a:spcBef>
                <a:spcPts val="1900"/>
              </a:spcBef>
              <a:spcAft>
                <a:spcPts val="0"/>
              </a:spcAft>
              <a:buClr>
                <a:srgbClr val="61738E"/>
              </a:buClr>
              <a:buSzPts val="1800"/>
              <a:buChar char="●"/>
            </a:pPr>
            <a:r>
              <a:rPr lang="en">
                <a:solidFill>
                  <a:srgbClr val="61738E"/>
                </a:solidFill>
                <a:highlight>
                  <a:srgbClr val="FAFBFC"/>
                </a:highlight>
              </a:rPr>
              <a:t>Class</a:t>
            </a:r>
            <a:endParaRPr>
              <a:solidFill>
                <a:srgbClr val="61738E"/>
              </a:solidFill>
              <a:highlight>
                <a:srgbClr val="FAFBF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738E"/>
              </a:buClr>
              <a:buSzPts val="1800"/>
              <a:buChar char="●"/>
            </a:pPr>
            <a:r>
              <a:rPr lang="en">
                <a:solidFill>
                  <a:srgbClr val="61738E"/>
                </a:solidFill>
                <a:highlight>
                  <a:srgbClr val="FAFBFC"/>
                </a:highlight>
              </a:rPr>
              <a:t>String</a:t>
            </a:r>
            <a:endParaRPr>
              <a:solidFill>
                <a:srgbClr val="61738E"/>
              </a:solidFill>
              <a:highlight>
                <a:srgbClr val="FAFBF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738E"/>
              </a:buClr>
              <a:buSzPts val="1800"/>
              <a:buChar char="●"/>
            </a:pPr>
            <a:r>
              <a:rPr lang="en">
                <a:solidFill>
                  <a:srgbClr val="61738E"/>
                </a:solidFill>
                <a:highlight>
                  <a:srgbClr val="FAFBFC"/>
                </a:highlight>
              </a:rPr>
              <a:t>Array</a:t>
            </a:r>
            <a:endParaRPr>
              <a:solidFill>
                <a:srgbClr val="61738E"/>
              </a:solidFill>
              <a:highlight>
                <a:srgbClr val="FAFBF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1738E"/>
              </a:buClr>
              <a:buSzPts val="1800"/>
              <a:buChar char="●"/>
            </a:pPr>
            <a:r>
              <a:rPr lang="en">
                <a:solidFill>
                  <a:srgbClr val="61738E"/>
                </a:solidFill>
                <a:highlight>
                  <a:srgbClr val="FAFBFC"/>
                </a:highlight>
              </a:rPr>
              <a:t>Interface</a:t>
            </a:r>
            <a:endParaRPr>
              <a:solidFill>
                <a:srgbClr val="61738E"/>
              </a:solidFill>
              <a:highlight>
                <a:srgbClr val="FAFBFC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1152475"/>
            <a:ext cx="8520600" cy="26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class-based, object-oriented programming language.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Developed by James Gosling at Sun Microsystems Inc in the year 1995 and later acquired by Oracle Corporation.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Used to develop mobile apps, web apps, desktop apps, Games and  more.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One of the most popular programming language in the world.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Has a huge community support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600" y="198475"/>
            <a:ext cx="6934349" cy="45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1899" cy="26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0909"/>
              <a:buFont typeface="Arial"/>
              <a:buNone/>
            </a:pPr>
            <a:r>
              <a:rPr lang="en" sz="2688">
                <a:solidFill>
                  <a:schemeClr val="dk2"/>
                </a:solidFill>
              </a:rPr>
              <a:t>Java Type Casting</a:t>
            </a:r>
            <a:endParaRPr sz="3688"/>
          </a:p>
        </p:txBody>
      </p:sp>
      <p:sp>
        <p:nvSpPr>
          <p:cNvPr id="170" name="Google Shape;17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casting is when you assign a value of one primitive data type to another type.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Java, there are two types of casting: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Widening Casting (automatically) - converting a smaller type to a larger type size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byte -&gt; short -&gt; char -&gt; int -&gt; long -&gt; float -&gt; double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Narrowing Casting (manually) - converting a larger type to a smaller type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double -&gt; float -&gt; long -&gt; int -&gt; char -&gt; short -&gt; byte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450100"/>
            <a:ext cx="7380924" cy="34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50" y="702900"/>
            <a:ext cx="6921401" cy="30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>
            <p:ph type="title"/>
          </p:nvPr>
        </p:nvSpPr>
        <p:spPr>
          <a:xfrm>
            <a:off x="311700" y="14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input from user</a:t>
            </a:r>
            <a:endParaRPr/>
          </a:p>
        </p:txBody>
      </p:sp>
      <p:sp>
        <p:nvSpPr>
          <p:cNvPr id="186" name="Google Shape;186;p37"/>
          <p:cNvSpPr txBox="1"/>
          <p:nvPr>
            <p:ph idx="1" type="body"/>
          </p:nvPr>
        </p:nvSpPr>
        <p:spPr>
          <a:xfrm>
            <a:off x="311700" y="788650"/>
            <a:ext cx="8520600" cy="1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Scanner class is used to get user input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is found in the java.util package.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50" y="1582850"/>
            <a:ext cx="7463026" cy="30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idx="1" type="body"/>
          </p:nvPr>
        </p:nvSpPr>
        <p:spPr>
          <a:xfrm>
            <a:off x="369600" y="168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methods to take inputs: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75" y="818650"/>
            <a:ext cx="8037075" cy="397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Statement</a:t>
            </a:r>
            <a:endParaRPr/>
          </a:p>
        </p:txBody>
      </p:sp>
      <p:sp>
        <p:nvSpPr>
          <p:cNvPr id="199" name="Google Shape;19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Conditional Statement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If.. else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.. else if… else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Switch case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Ternary operator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loop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While loop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Do.. while loop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each loop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Break and continue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and Objects</a:t>
            </a:r>
            <a:endParaRPr/>
          </a:p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A class is a group of objects which have common properties.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It is a template or blueprint from which objects are created.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It is a logical entity.</a:t>
            </a:r>
            <a:endParaRPr>
              <a:solidFill>
                <a:srgbClr val="666666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lang="en">
                <a:solidFill>
                  <a:srgbClr val="666666"/>
                </a:solidFill>
              </a:rPr>
              <a:t>To define a class in java we use a keyword class.</a:t>
            </a:r>
            <a:endParaRPr>
              <a:solidFill>
                <a:srgbClr val="666666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Char char="●"/>
            </a:pPr>
            <a:r>
              <a:rPr lang="en">
                <a:solidFill>
                  <a:srgbClr val="666666"/>
                </a:solidFill>
              </a:rPr>
              <a:t>Syntax:</a:t>
            </a:r>
            <a:endParaRPr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&lt;access modifier&gt; class &lt;ClassName&gt; {</a:t>
            </a:r>
            <a:endParaRPr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// properties and methods</a:t>
            </a:r>
            <a:endParaRPr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}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666666"/>
                </a:solidFill>
              </a:rPr>
              <a:t>We can think of the class as a sketch (prototype) of a house. It contains all the details about the floors, doors, windows, etc. Based on these descriptions we build the house. House is the object.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idx="1" type="body"/>
          </p:nvPr>
        </p:nvSpPr>
        <p:spPr>
          <a:xfrm>
            <a:off x="311700" y="614975"/>
            <a:ext cx="8520600" cy="4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Objects are the instances of a class that are created to use the attributes and methods of a class.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object consists of 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 is represented by attributes of an object.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 also reflects the properties of an object.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Behavior: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 is represented by the methods of an object.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 also reflects the response of an object with other objects.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Identity: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 gives a unique name to an object and enables one object to interact with other objects.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Features/ Buzz Words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755550"/>
            <a:ext cx="85206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Object-Oriented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independent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Interpreted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Multithreaded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</a:t>
            </a:r>
            <a:endParaRPr/>
          </a:p>
        </p:txBody>
      </p:sp>
      <p:sp>
        <p:nvSpPr>
          <p:cNvPr id="216" name="Google Shape;21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constructor is a block of code which used to initialize the object.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time an object is created using the new keyword, at least one constructor is called.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Types: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Default constructor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Parameterised constructor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idx="1" type="body"/>
          </p:nvPr>
        </p:nvSpPr>
        <p:spPr>
          <a:xfrm>
            <a:off x="311700" y="314225"/>
            <a:ext cx="8520600" cy="4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Default constructor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constructor is called "Default Constructor" when it doesn't have any parameter.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default constructor is used to provide the default values to the object like 0, null, etc., depending on the type.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Syntax: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25400" rtl="0" algn="l">
              <a:lnSpc>
                <a:spcPct val="15625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&lt;class_name&gt;(){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25400" rtl="0" algn="l">
              <a:lnSpc>
                <a:spcPct val="15625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 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Parameterised Constructor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constructor which has a specific number of parameters.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Used to provide different values to distinct objects.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Syntax: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&lt;class_name&gt; (variable1, variable 2, ….) {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}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627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769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en" sz="1900">
                <a:solidFill>
                  <a:srgbClr val="610B38"/>
                </a:solidFill>
                <a:highlight>
                  <a:srgbClr val="FFFFFF"/>
                </a:highlight>
              </a:rPr>
              <a:t>Constructor Overloading</a:t>
            </a:r>
            <a:endParaRPr sz="1900">
              <a:solidFill>
                <a:srgbClr val="610B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Technique of having more than one constructor with different number of parameter or  different data type.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arranged in a way that each constructor performs a different task.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differentiated by the compiler by the number of parameters in the list and their types.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50" y="152400"/>
            <a:ext cx="7119002" cy="4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Keyword in java</a:t>
            </a:r>
            <a:endParaRPr/>
          </a:p>
        </p:txBody>
      </p:sp>
      <p:sp>
        <p:nvSpPr>
          <p:cNvPr id="248" name="Google Shape;24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Java, 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reference variable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that refers to the current object.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there is ambiguity between the instance variables and parameters, this keyword resolves the problem of ambiguity.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/>
          <p:nvPr>
            <p:ph idx="1" type="body"/>
          </p:nvPr>
        </p:nvSpPr>
        <p:spPr>
          <a:xfrm>
            <a:off x="311700" y="663675"/>
            <a:ext cx="8520600" cy="3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25" y="369163"/>
            <a:ext cx="6521026" cy="440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Inheritance</a:t>
            </a:r>
            <a:endParaRPr/>
          </a:p>
        </p:txBody>
      </p:sp>
      <p:sp>
        <p:nvSpPr>
          <p:cNvPr id="260" name="Google Shape;26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mechanism in which one object acquires all the properties and behaviors of a parent object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When you inherit from an existing class, you can reuse methods and fields of the parent class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Moreover, you can add new methods and fields in your current class also.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Syntax: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	class Subclass-name extends Superclass-name  {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		//methods and fields 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}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9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540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is very easy to learn, and its syntax is simple, clean and easy to understand.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According to Sun Microsystem, Java language is a simple programming language because: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Java syntax is based on C++.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Java has removed many complicated and rarely-used features, for example, explicit pointers, operator overloading, etc.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is no need to remove unreferenced objects because there is an Automatic Garbage Collection in Java.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keyword in Java</a:t>
            </a:r>
            <a:endParaRPr/>
          </a:p>
        </p:txBody>
      </p:sp>
      <p:sp>
        <p:nvSpPr>
          <p:cNvPr id="271" name="Google Shape;27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marR="25400" rtl="0" algn="l">
              <a:lnSpc>
                <a:spcPct val="15625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super can be used to refer immediate parent class instance variable.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254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super can be used to invoke immediate parent class method.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254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super() can be used to invoke immediate parent class constructor.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9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819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819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Polymorphism</a:t>
            </a:r>
            <a:endParaRPr/>
          </a:p>
        </p:txBody>
      </p:sp>
      <p:sp>
        <p:nvSpPr>
          <p:cNvPr id="292" name="Google Shape;29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word polymorphism means having many forms.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Eg: A person at the same time can have different characteristics. Like a man at the same time is a father, a husband, and an employee. So the same person possesses different behaviors in different situations.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Java Polymorphism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Compile-time Polymorphism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Runtime Polymorphism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 time Polymorphism</a:t>
            </a:r>
            <a:endParaRPr/>
          </a:p>
        </p:txBody>
      </p:sp>
      <p:sp>
        <p:nvSpPr>
          <p:cNvPr id="298" name="Google Shape;29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esolved during the compilation phase of a program.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compiler determines which function or method to invoke based on the method signatures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achieved by Method Overloading.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there are multiple methods with the same name but different parameters then these methods are said to be overloaded.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 can be overloaded by changes in the number of arguments or/and a change in the type of arguments.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00" y="349725"/>
            <a:ext cx="8612151" cy="47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Polymorphism</a:t>
            </a:r>
            <a:endParaRPr/>
          </a:p>
        </p:txBody>
      </p:sp>
      <p:sp>
        <p:nvSpPr>
          <p:cNvPr id="311" name="Google Shape;31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esolved at runtime rather than compile-time.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achieved by Method overriding.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subclass (child class) has the same method as declared in the parent class</a:t>
            </a:r>
            <a:r>
              <a:rPr lang="en"/>
              <a:t>, it is known as method overriding in Java.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subclass provides the specific implementation of the method that has been declared by one of its parent class, it is known as method overriding.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875" y="0"/>
            <a:ext cx="69105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</a:t>
            </a:r>
            <a:endParaRPr/>
          </a:p>
        </p:txBody>
      </p:sp>
      <p:sp>
        <p:nvSpPr>
          <p:cNvPr id="324" name="Google Shape;32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java package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group of similar types of classes, interfaces and sub-packages.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Package in java can be categorized in two form, built-in package and user-defined package.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many built-in packages such as java, lang, awt, javax, swing, net, io, util, sql etc.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408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Object-oriented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Everything in Java is an object.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organize our software as a combination of different types of objects that incorporate both data and behavior.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 principle of OOPs are: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Inheritance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Polymorphism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Abstraction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Encapsulation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2"/>
          <p:cNvSpPr txBox="1"/>
          <p:nvPr>
            <p:ph idx="1" type="body"/>
          </p:nvPr>
        </p:nvSpPr>
        <p:spPr>
          <a:xfrm>
            <a:off x="311700" y="788125"/>
            <a:ext cx="8520600" cy="37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package mypack;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public class PackageDemo{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public static void main(String args[]){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System.out.println("Welcome to package");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}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Compiling: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</a:t>
            </a:r>
            <a:r>
              <a:rPr lang="en"/>
              <a:t>avac  -d directoryname filename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⇒ javac -d . </a:t>
            </a:r>
            <a:r>
              <a:rPr lang="en"/>
              <a:t>PackageDemo.java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Running the program: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java packagename.Classname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⇒ java myPack.PackageDemo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title"/>
          </p:nvPr>
        </p:nvSpPr>
        <p:spPr>
          <a:xfrm>
            <a:off x="311700" y="23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 modifier </a:t>
            </a:r>
            <a:endParaRPr/>
          </a:p>
        </p:txBody>
      </p:sp>
      <p:sp>
        <p:nvSpPr>
          <p:cNvPr id="341" name="Google Shape;341;p64"/>
          <p:cNvSpPr txBox="1"/>
          <p:nvPr>
            <p:ph idx="1" type="body"/>
          </p:nvPr>
        </p:nvSpPr>
        <p:spPr>
          <a:xfrm>
            <a:off x="311700" y="863550"/>
            <a:ext cx="8520600" cy="3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Private: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access level of a private modifier is only within the class.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cannot be accessed from outside the class.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Default: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access level of a default modifier is only within the package.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It cannot be accessed from outside the package. If you do not specify any access level, it will be the default.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Protected: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access level of a protected modifier is within the package and outside the package through child class.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do not make the child class, it cannot be accessed from outside the package.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access level of a public modifier is everywhere.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It can be accessed from within the class, outside the class, within the package and outside the package.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400" y="830450"/>
            <a:ext cx="4991100" cy="28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436475" cy="27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keyword</a:t>
            </a:r>
            <a:endParaRPr/>
          </a:p>
        </p:txBody>
      </p:sp>
      <p:sp>
        <p:nvSpPr>
          <p:cNvPr id="353" name="Google Shape;353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final keyword is used to indicate that a variable, method, or class cannot be modified or extended.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Some of its characteristics: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Final variables: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When a variable is declared as final, its value cannot be changed once it has been initialized.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This is useful for declaring constants or other values that should not be modified.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Final methods: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When a method is declared as final, it cannot be overridden by a subclass.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This is useful for methods that are part of a class and should not be modified by subclasses.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Final classes: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When a class is declared as final, it cannot be extended by a subclass.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This is useful for classes that are intended to be used as is and should not be modified or extended.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Initialization: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 Final variables must be initialized either at the time of declaration or in the constructor of the class.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 This ensures that the value of the variable is set and cannot be changed.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359" name="Google Shape;359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interface in Java is a mechanism to achieve abstraction.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can be only abstract methods in the Java interface, not the method body.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used to achieve abstraction and multiple inheritances in Java using Interface.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java does not support multiple inheritances in the case of class, by using an interface it can achieve multiple inheritances.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class can extend only 1 class but can any class implement an infinite number of interface.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also used to achieve loose coupling.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class</a:t>
            </a:r>
            <a:endParaRPr/>
          </a:p>
        </p:txBody>
      </p:sp>
      <p:sp>
        <p:nvSpPr>
          <p:cNvPr id="365" name="Google Shape;365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class which is declared with the abstract keyword is known as an abstract class in Java.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abstract class must be declared with an abstract keyword.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have abstract and non-abstract methods.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cannot be instantiated.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have constructors and static methods also.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have final methods which will force the subclass not to change the body of the method.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rgbClr val="610B38"/>
                </a:solidFill>
                <a:highlight>
                  <a:srgbClr val="FFFFFF"/>
                </a:highlight>
              </a:rPr>
              <a:t>Exception Handling</a:t>
            </a:r>
            <a:endParaRPr sz="2200">
              <a:solidFill>
                <a:srgbClr val="610B3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Exception is an unwanted or unexpected event, which occurs during the execution of a program that disrupts the normal flow of the program.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an object which is thrown at runtime.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an exception occurs within a method, it creates an object called the exception object.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60149" cy="443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exception</a:t>
            </a:r>
            <a:endParaRPr/>
          </a:p>
        </p:txBody>
      </p:sp>
      <p:sp>
        <p:nvSpPr>
          <p:cNvPr id="382" name="Google Shape;382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Checked Exception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classes that directly inherit the Throwable class except RuntimeException and Error are known as checked exceptions. For example, IOException, SQLException, etc. Checked exceptions are checked at compile-time.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Unchecked Exception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classes that inherit the RuntimeException are known as unchecked exceptions.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Unchecked exceptions are not checked at compile-time, but they are checked at runtime.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Error is irrecoverable.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70350" y="664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independent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easily executed on any operating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achieves platform independence through the Java Virtual Machine (JVM)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code is compiled by the compiler and converted into bytecode. This bytecode can be run on any platforms having JVM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can carry java bytecode and run in any platform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possible because of its platform independence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Once Run Anywhere (WORA)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4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448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2457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Multithreading in java</a:t>
            </a:r>
            <a:endParaRPr/>
          </a:p>
        </p:txBody>
      </p:sp>
      <p:sp>
        <p:nvSpPr>
          <p:cNvPr id="403" name="Google Shape;403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process of executing multiple threads simultaneously is known as multithreading.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main purpose of multithreading si ot provide simultaneous execution of two or more parts of a program to maximum utilize the CPU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A multithreaded program contains two or more parts that can run concurrently.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such part of a program called thread.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ways of creating Thread</a:t>
            </a:r>
            <a:endParaRPr/>
          </a:p>
        </p:txBody>
      </p:sp>
      <p:sp>
        <p:nvSpPr>
          <p:cNvPr id="409" name="Google Shape;409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Threads can be created by using two mechanisms 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Extending the Thread class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Implementing the Runnable Interface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3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3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00" y="464813"/>
            <a:ext cx="7434098" cy="42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</a:t>
            </a:r>
            <a:r>
              <a:rPr lang="en" sz="2872">
                <a:solidFill>
                  <a:srgbClr val="333333"/>
                </a:solidFill>
                <a:highlight>
                  <a:srgbClr val="FFFFFF"/>
                </a:highlight>
              </a:rPr>
              <a:t>Synchronization</a:t>
            </a:r>
            <a:endParaRPr sz="2872"/>
          </a:p>
        </p:txBody>
      </p:sp>
      <p:sp>
        <p:nvSpPr>
          <p:cNvPr id="430" name="Google Shape;430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Synchronization in Java is the capability to control the access of multiple threads to any shared resource.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synchronization is mainly used to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25400" rtl="0" algn="l">
              <a:lnSpc>
                <a:spcPct val="15625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prevent thread interference.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254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prevent consistency problem.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Thread Synchronization can be achieved with: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25400" rtl="0" algn="l">
              <a:lnSpc>
                <a:spcPct val="15625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Using Synchronized Method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254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Using Synchronized Block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25400" rtl="0" algn="l">
              <a:lnSpc>
                <a:spcPct val="15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Using Static Synchronization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Priority</a:t>
            </a:r>
            <a:endParaRPr/>
          </a:p>
        </p:txBody>
      </p:sp>
      <p:sp>
        <p:nvSpPr>
          <p:cNvPr id="436" name="Google Shape;436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thread has a priority.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Priorities are represented by a number between 1 and 10.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thread scheduler schedules the threads according to their priority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 it is not guaranteed because it depends on JVM specification that which scheduling it chooses.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 constants defined in Thread class: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MIN_PRIORITY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NORM_PRIORITY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MAX_PRIORITY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Default priority of a thread is 5 (NORM_PRIORITY). The value of MIN_PRIORITY is 1 and the value of MAX_PRIORITY is 10.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explicit pointer to access memory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Programs run inside a virtual machine sandbox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uses strong memory management with automatic garbage collection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Lack of pointers that avoids security problems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provides exception handling.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Strongly typed language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8304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Handling </a:t>
            </a:r>
            <a:endParaRPr/>
          </a:p>
        </p:txBody>
      </p:sp>
      <p:sp>
        <p:nvSpPr>
          <p:cNvPr id="447" name="Google Shape;447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simple words, file handling means reading and writing data to a file.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 Handling is an integral part of any programming language as file handling enables us to store the output of any particular program in a file and allows us to perform certain operations on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Java, the concept Stream is used in order to perform I/O operations on a file.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sequence of data is known as a stream.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two types of streams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Stream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Stream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4"/>
          <p:cNvSpPr txBox="1"/>
          <p:nvPr>
            <p:ph type="title"/>
          </p:nvPr>
        </p:nvSpPr>
        <p:spPr>
          <a:xfrm>
            <a:off x="394400" y="74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InputStream</a:t>
            </a:r>
            <a:endParaRPr/>
          </a:p>
        </p:txBody>
      </p:sp>
      <p:sp>
        <p:nvSpPr>
          <p:cNvPr id="453" name="Google Shape;453;p84"/>
          <p:cNvSpPr txBox="1"/>
          <p:nvPr>
            <p:ph idx="1" type="body"/>
          </p:nvPr>
        </p:nvSpPr>
        <p:spPr>
          <a:xfrm>
            <a:off x="361300" y="139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InputStream class provides methods to read bytes from a file, console or memory.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an abstract class and can't be instantiated.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various classes inherit the InputStream class and override its methods.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 classes: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50" y="388650"/>
            <a:ext cx="7341575" cy="46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10B4B"/>
                </a:solidFill>
                <a:highlight>
                  <a:srgbClr val="FFFFFF"/>
                </a:highlight>
              </a:rPr>
              <a:t>OutputStream Class</a:t>
            </a:r>
            <a:endParaRPr/>
          </a:p>
        </p:txBody>
      </p:sp>
      <p:sp>
        <p:nvSpPr>
          <p:cNvPr id="464" name="Google Shape;464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OutputStream is an abstract class that is used to write 8-bit bytes to the stream.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the superclass of all the output stream classes.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class can't be instantiated.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inherited by various subclasses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47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55">
                <a:solidFill>
                  <a:schemeClr val="dk2"/>
                </a:solidFill>
              </a:rPr>
              <a:t>FileOutputStream</a:t>
            </a:r>
            <a:endParaRPr sz="2755"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FileOutputStream is an outputstream for writing data/streams of raw bytes to file or storing data to file.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FileOutputStream is a subclass of OutputStream.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write primitive values into a file, we use FileOutputStream class.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writing byte-oriented and character-oriented data, we can use FileOutputStream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for writing character-oriented data, FileWriter is more preferred.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22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FileInputStream</a:t>
            </a:r>
            <a:endParaRPr/>
          </a:p>
        </p:txBody>
      </p:sp>
      <p:sp>
        <p:nvSpPr>
          <p:cNvPr id="486" name="Google Shape;486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FileInputStream class is useful to read data from a file in the form of sequence of bytes.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FileInputStream is meant for reading streams of raw bytes such as image data.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But, For reading streams of characters, consider using FileReader.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954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220725" y="512700"/>
            <a:ext cx="8520600" cy="3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Architecture-neutral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is architecture neutral because there are no implementation dependent features.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 programming, int data type occupies 2 bytes of memory for 32-bit architecture and 4 bytes of memory for 64-bit architecture. However, it occupies 4 bytes of memory for both 32 and 64-bit architectures in Java.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facilitates users to create distributed applications in Java.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RMI and EJB are used for creating distributed applications.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feature of Java makes us able to access files by calling the methods from any machine on the internet.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 Stream</a:t>
            </a:r>
            <a:endParaRPr/>
          </a:p>
        </p:txBody>
      </p:sp>
      <p:sp>
        <p:nvSpPr>
          <p:cNvPr id="497" name="Google Shape;497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CharacterStream classes are mainly used to read characters from the source and write them to the destination.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CharacterStream classes are used to work with 16-bit Unicode characters. They can perform operations on characters, char arrays and Strings.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CharacterStream classes are divided into two types of classes: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Reader class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Writer class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08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1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39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6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and writing object to file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90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402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311700" y="904400"/>
            <a:ext cx="8520600" cy="18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Multi-threaded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thread is like a separate program, executing concurrently.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can write Java programs that deal with many tasks at once by defining multiple threads.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 allows concurrent execution of two or more parts of a program for maximum utilization of the CPU.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Performance: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Java is faster than other traditional interpreted programming languages because Java bytecode is "close" to native code.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Still slower than c and c++ (Compiled to platform specific)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